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7" r:id="rId9"/>
    <p:sldId id="276" r:id="rId10"/>
    <p:sldId id="275" r:id="rId11"/>
    <p:sldId id="278" r:id="rId12"/>
    <p:sldId id="279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AB"/>
    <a:srgbClr val="000066"/>
    <a:srgbClr val="CAE5FE"/>
    <a:srgbClr val="CADEFE"/>
    <a:srgbClr val="FF474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Štýl s motívom 1 - zvýrazneni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94FC-DC35-442B-80C4-10C1655996B4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B43-3BE9-4657-AFE1-7193A0FF78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94FC-DC35-442B-80C4-10C1655996B4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B43-3BE9-4657-AFE1-7193A0FF78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94FC-DC35-442B-80C4-10C1655996B4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B43-3BE9-4657-AFE1-7193A0FF78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94FC-DC35-442B-80C4-10C1655996B4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B43-3BE9-4657-AFE1-7193A0FF78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94FC-DC35-442B-80C4-10C1655996B4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B43-3BE9-4657-AFE1-7193A0FF78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94FC-DC35-442B-80C4-10C1655996B4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B43-3BE9-4657-AFE1-7193A0FF78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94FC-DC35-442B-80C4-10C1655996B4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B43-3BE9-4657-AFE1-7193A0FF78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94FC-DC35-442B-80C4-10C1655996B4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B43-3BE9-4657-AFE1-7193A0FF78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94FC-DC35-442B-80C4-10C1655996B4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B43-3BE9-4657-AFE1-7193A0FF78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94FC-DC35-442B-80C4-10C1655996B4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B43-3BE9-4657-AFE1-7193A0FF78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94FC-DC35-442B-80C4-10C1655996B4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B43-3BE9-4657-AFE1-7193A0FF78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A94FC-DC35-442B-80C4-10C1655996B4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2B43-3BE9-4657-AFE1-7193A0FF780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detailpage&amp;v=Qd6ZDB7Va6U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187624" y="2852936"/>
            <a:ext cx="1322799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200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CADEF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endParaRPr lang="sk-SK" sz="20000" b="1" cap="none" spc="0" dirty="0">
              <a:ln w="11430">
                <a:solidFill>
                  <a:schemeClr val="tx1"/>
                </a:solidFill>
              </a:ln>
              <a:solidFill>
                <a:srgbClr val="CADEF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563888" y="188640"/>
            <a:ext cx="189507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200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CADEF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endParaRPr lang="sk-SK" sz="20000" b="1" cap="none" spc="0" dirty="0">
              <a:ln w="11430">
                <a:solidFill>
                  <a:schemeClr val="tx1"/>
                </a:solidFill>
              </a:ln>
              <a:solidFill>
                <a:srgbClr val="CADEF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723" t="25000" r="14122" b="25000"/>
          <a:stretch>
            <a:fillRect/>
          </a:stretch>
        </p:blipFill>
        <p:spPr bwMode="auto">
          <a:xfrm>
            <a:off x="2627784" y="4077072"/>
            <a:ext cx="1872208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393" t="15972" r="19444" b="20142"/>
          <a:stretch>
            <a:fillRect/>
          </a:stretch>
        </p:blipFill>
        <p:spPr bwMode="auto">
          <a:xfrm>
            <a:off x="5652120" y="980728"/>
            <a:ext cx="1224136" cy="1700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BlokTextu 7"/>
          <p:cNvSpPr txBox="1"/>
          <p:nvPr/>
        </p:nvSpPr>
        <p:spPr>
          <a:xfrm>
            <a:off x="1187624" y="2780928"/>
            <a:ext cx="65986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dirty="0" smtClean="0">
                <a:solidFill>
                  <a:srgbClr val="FFFF00"/>
                </a:solidFill>
              </a:rPr>
              <a:t>ZLATKO SA UČÍ ČÍTAŤ</a:t>
            </a:r>
            <a:endParaRPr lang="sk-SK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ČÍTAJ PÍSANÉ SLOVÁ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0" y="1412776"/>
            <a:ext cx="3452192" cy="2664296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k-SK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492896"/>
            <a:ext cx="1990725" cy="91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124744"/>
            <a:ext cx="2133600" cy="863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196752"/>
            <a:ext cx="2001391" cy="792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420888"/>
            <a:ext cx="1676191" cy="923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420888"/>
            <a:ext cx="2016224" cy="1082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3933056"/>
            <a:ext cx="2592288" cy="689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3789040"/>
            <a:ext cx="2232248" cy="864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5013176"/>
            <a:ext cx="2520280" cy="864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115616" y="188640"/>
            <a:ext cx="69583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rgbClr val="FF0000"/>
                </a:solidFill>
              </a:rPr>
              <a:t>PRIRAĎ SLOVÁ K OBRÁZKOM</a:t>
            </a:r>
            <a:endParaRPr lang="sk-SK" sz="4400" b="1" dirty="0">
              <a:solidFill>
                <a:srgbClr val="FF0000"/>
              </a:solidFill>
            </a:endParaRPr>
          </a:p>
        </p:txBody>
      </p:sp>
      <p:pic>
        <p:nvPicPr>
          <p:cNvPr id="6149" name="Picture 5" descr="http://t2.gstatic.com/images?q=tbn:ANd9GcTzkmwYLjF7FXbheJ_m3DzwrIsI7zU5c8ra_EolatPJ-v1lUc4N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36912"/>
            <a:ext cx="2304256" cy="172819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6151" name="Picture 7" descr="http://t0.gstatic.com/images?q=tbn:ANd9GcT9dlb8yiUs_E1fr4xb43IizyfdBsaOXdAdNJrlncq_-tcGN86u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2160240" cy="18002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6153" name="Picture 9" descr="http://t1.gstatic.com/images?q=tbn:ANd9GcRpnrtYo2NwEGAVZAJnKIPSQ0W8mdFNatH0P0nLrlH7hgoPPz0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836712"/>
            <a:ext cx="2304256" cy="172819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6155" name="Picture 11" descr="http://t0.gstatic.com/images?q=tbn:ANd9GcRCdQwAzx3xwt5MufNPe0D6Yism_NXE8kSVLKJCOHSS6628bSX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708920"/>
            <a:ext cx="2160240" cy="1800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9" name="BlokTextu 8"/>
          <p:cNvSpPr txBox="1"/>
          <p:nvPr/>
        </p:nvSpPr>
        <p:spPr>
          <a:xfrm>
            <a:off x="3923928" y="5085184"/>
            <a:ext cx="1291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KOZA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635896" y="1844824"/>
            <a:ext cx="1651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ZUBOR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779912" y="2708920"/>
            <a:ext cx="1446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ZAJAC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3851920" y="3501008"/>
            <a:ext cx="1445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ZMIJA</a:t>
            </a:r>
            <a:endParaRPr lang="sk-SK" sz="4000" dirty="0">
              <a:solidFill>
                <a:srgbClr val="FFFF00"/>
              </a:solidFill>
            </a:endParaRPr>
          </a:p>
        </p:txBody>
      </p:sp>
      <p:pic>
        <p:nvPicPr>
          <p:cNvPr id="6157" name="Picture 13" descr="http://t1.gstatic.com/images?q=tbn:ANd9GcS3amqj9ACqNMg8T1EbqEVhONapoGO0_aaIABwWva0CNTQZbUFPt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1" y="4581128"/>
            <a:ext cx="2171761" cy="187220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6159" name="Picture 15" descr="http://t1.gstatic.com/images?q=tbn:ANd9GcRYEVTAEmXkAbVo1J_cd90P3sB9ojg_o5Qf1WnqGftPK1Ed_Oddt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437112"/>
            <a:ext cx="2304256" cy="201622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15" name="BlokTextu 14"/>
          <p:cNvSpPr txBox="1"/>
          <p:nvPr/>
        </p:nvSpPr>
        <p:spPr>
          <a:xfrm>
            <a:off x="3779912" y="4293096"/>
            <a:ext cx="1686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JAZVEC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3563888" y="980728"/>
            <a:ext cx="180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GAZELA</a:t>
            </a:r>
            <a:endParaRPr lang="sk-SK" sz="4000" dirty="0">
              <a:solidFill>
                <a:srgbClr val="FFFF00"/>
              </a:solidFill>
            </a:endParaRPr>
          </a:p>
        </p:txBody>
      </p:sp>
      <p:pic>
        <p:nvPicPr>
          <p:cNvPr id="17" name="Obrázok 16" descr="ze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1744261"/>
            <a:ext cx="3456383" cy="351597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9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9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9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9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900"/>
                            </p:stCondLst>
                            <p:childTnLst>
                              <p:par>
                                <p:cTn id="3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-0.20486 -0.43055 " pathEditMode="relative" ptsTypes="AA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597 0.00092 L 0.20452 0.1585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5156 -0.03056 L -0.18541 0.6729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7865 0.01157 L 0.18889 -0.2194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9687 -0.00949 L 0.1835 0.1689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9827 0.01134 L -0.20052 0.2949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188640"/>
            <a:ext cx="8707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FF0000"/>
                </a:solidFill>
              </a:rPr>
              <a:t>DOPLŇ DO SLOVA CHÝBAJÚCE PÍSMENO</a:t>
            </a:r>
            <a:endParaRPr lang="sk-SK" sz="4000" b="1" dirty="0">
              <a:solidFill>
                <a:srgbClr val="FF0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259632" y="1556792"/>
            <a:ext cx="6768752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rgbClr val="66FFFF"/>
                </a:solidFill>
              </a:rPr>
              <a:t>               _IMA, _OZA, _ÁZA,</a:t>
            </a:r>
          </a:p>
          <a:p>
            <a:r>
              <a:rPr lang="sk-SK" sz="4000" dirty="0" smtClean="0">
                <a:solidFill>
                  <a:srgbClr val="66FFFF"/>
                </a:solidFill>
              </a:rPr>
              <a:t>         </a:t>
            </a:r>
            <a:r>
              <a:rPr lang="sk-SK" sz="4000" dirty="0" smtClean="0">
                <a:solidFill>
                  <a:srgbClr val="FFC000"/>
                </a:solidFill>
              </a:rPr>
              <a:t>RI_A, ZO_A, ZU_A, ZDE_A,</a:t>
            </a:r>
          </a:p>
          <a:p>
            <a:r>
              <a:rPr lang="sk-SK" sz="4000" dirty="0" smtClean="0">
                <a:solidFill>
                  <a:srgbClr val="92D050"/>
                </a:solidFill>
              </a:rPr>
              <a:t>    VO_ÍKY, MUZI_A, FAZU_A,</a:t>
            </a:r>
          </a:p>
          <a:p>
            <a:r>
              <a:rPr lang="sk-SK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POZÝ_A, PO_ERÁ, ZAVO_Á, </a:t>
            </a:r>
          </a:p>
          <a:p>
            <a:r>
              <a:rPr lang="sk-SK" sz="4000" dirty="0" smtClean="0">
                <a:solidFill>
                  <a:srgbClr val="C00000"/>
                </a:solidFill>
              </a:rPr>
              <a:t>JA_YKY, ZELENI_A, ROZU_,</a:t>
            </a:r>
          </a:p>
          <a:p>
            <a:r>
              <a:rPr lang="sk-SK" sz="4000" dirty="0" smtClean="0">
                <a:solidFill>
                  <a:schemeClr val="bg2">
                    <a:lumMod val="75000"/>
                  </a:schemeClr>
                </a:solidFill>
              </a:rPr>
              <a:t>ZA_AC, GA_ELA, ZE_RA</a:t>
            </a:r>
          </a:p>
          <a:p>
            <a:r>
              <a:rPr lang="sk-SK" sz="4000" dirty="0" smtClean="0">
                <a:solidFill>
                  <a:srgbClr val="FFC000"/>
                </a:solidFill>
              </a:rPr>
              <a:t> </a:t>
            </a:r>
          </a:p>
          <a:p>
            <a:endParaRPr lang="sk-SK" sz="4000" dirty="0" smtClean="0">
              <a:solidFill>
                <a:srgbClr val="66FFFF"/>
              </a:solidFill>
            </a:endParaRPr>
          </a:p>
          <a:p>
            <a:endParaRPr lang="sk-SK" sz="4000" dirty="0" smtClean="0">
              <a:solidFill>
                <a:srgbClr val="66FFFF"/>
              </a:solidFill>
            </a:endParaRPr>
          </a:p>
          <a:p>
            <a:endParaRPr lang="sk-SK" sz="4000" dirty="0" smtClean="0">
              <a:solidFill>
                <a:srgbClr val="66FFFF"/>
              </a:solidFill>
            </a:endParaRPr>
          </a:p>
          <a:p>
            <a:endParaRPr lang="sk-SK" sz="4000" dirty="0" smtClean="0">
              <a:solidFill>
                <a:srgbClr val="66FFFF"/>
              </a:solidFill>
            </a:endParaRPr>
          </a:p>
          <a:p>
            <a:r>
              <a:rPr lang="sk-SK" sz="4000" dirty="0" smtClean="0">
                <a:solidFill>
                  <a:srgbClr val="66FFFF"/>
                </a:solidFill>
              </a:rPr>
              <a:t> </a:t>
            </a:r>
          </a:p>
          <a:p>
            <a:endParaRPr lang="sk-SK" sz="4000" dirty="0">
              <a:solidFill>
                <a:srgbClr val="66FFFF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419872" y="908720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Z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03848" y="5373216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K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971600" y="2780928"/>
            <a:ext cx="476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V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7740352" y="3429000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T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660232" y="908720"/>
            <a:ext cx="463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R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403648" y="5373216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Z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7668344" y="1628800"/>
            <a:ext cx="516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N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187624" y="764704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Z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427984" y="5445224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K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7884368" y="4797152"/>
            <a:ext cx="401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Ľ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4788024" y="908720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Z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724128" y="980728"/>
            <a:ext cx="476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V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2915816" y="1196752"/>
            <a:ext cx="401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L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5364088" y="5517232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Z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2123728" y="5445224"/>
            <a:ext cx="516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N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7668344" y="2708920"/>
            <a:ext cx="623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M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7812360" y="4149080"/>
            <a:ext cx="348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J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4067944" y="1052736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Z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7524328" y="980728"/>
            <a:ext cx="463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B</a:t>
            </a:r>
            <a:endParaRPr lang="sk-SK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04687 0.095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11719 -0.55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98 0.00092 L 0.51719 -0.1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065 L -0.55139 -0.1881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28507 0.179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1041 L 0.44166 -0.4717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0.01134 L -0.08333 0.0743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604 0.29398 " pathEditMode="relative" ptsTypes="AA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9 -0.38843 " pathEditMode="relative" ptsTypes="AA">
                                      <p:cBhvr>
                                        <p:cTn id="10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45 -0.29398 " pathEditMode="relative" ptsTypes="AA">
                                      <p:cBhvr>
                                        <p:cTn id="1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7014 0.3463 " pathEditMode="relative" ptsTypes="AA">
                                      <p:cBhvr>
                                        <p:cTn id="1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949 L -0.11771 0.358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435 0.31482 " pathEditMode="relative" ptsTypes="AA">
                                      <p:cBhvr>
                                        <p:cTn id="1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0156 -0.22037 " pathEditMode="relative" ptsTypes="AA">
                                      <p:cBhvr>
                                        <p:cTn id="1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8 0.00093 L 0.23975 -0.20903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-0.16545 0.1891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0.65364 0.06319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101 0.51458 " pathEditMode="relative" ptsTypes="AA">
                                      <p:cBhvr>
                                        <p:cTn id="1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99 0.525 " pathEditMode="relative" ptsTypes="AA">
                                      <p:cBhvr>
                                        <p:cTn id="2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339752" y="188640"/>
            <a:ext cx="4129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smtClean="0">
                <a:solidFill>
                  <a:srgbClr val="FF0000"/>
                </a:solidFill>
              </a:rPr>
              <a:t>UŽ VIEME ČÍTAŤ?</a:t>
            </a:r>
            <a:endParaRPr lang="sk-SK" sz="4400" b="1" dirty="0">
              <a:solidFill>
                <a:srgbClr val="FF00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43608" y="980728"/>
            <a:ext cx="7037439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66FFFF"/>
                </a:solidFill>
              </a:rPr>
              <a:t>               Zi</a:t>
            </a:r>
            <a:r>
              <a:rPr lang="sk-SK" sz="4000" dirty="0" smtClean="0">
                <a:solidFill>
                  <a:srgbClr val="FFC000"/>
                </a:solidFill>
              </a:rPr>
              <a:t>ta</a:t>
            </a:r>
            <a:r>
              <a:rPr lang="sk-SK" sz="4000" dirty="0" smtClean="0">
                <a:solidFill>
                  <a:srgbClr val="66FFFF"/>
                </a:solidFill>
              </a:rPr>
              <a:t> je </a:t>
            </a:r>
            <a:r>
              <a:rPr lang="sk-SK" sz="4000" dirty="0" smtClean="0">
                <a:solidFill>
                  <a:srgbClr val="FFC000"/>
                </a:solidFill>
              </a:rPr>
              <a:t>mi</a:t>
            </a:r>
            <a:r>
              <a:rPr lang="sk-SK" sz="4000" dirty="0" smtClean="0">
                <a:solidFill>
                  <a:srgbClr val="66FFFF"/>
                </a:solidFill>
              </a:rPr>
              <a:t>lé </a:t>
            </a:r>
            <a:r>
              <a:rPr lang="sk-SK" sz="4000" dirty="0" smtClean="0">
                <a:solidFill>
                  <a:srgbClr val="FFC000"/>
                </a:solidFill>
              </a:rPr>
              <a:t>diev</a:t>
            </a:r>
            <a:r>
              <a:rPr lang="sk-SK" sz="4000" dirty="0" smtClean="0">
                <a:solidFill>
                  <a:srgbClr val="66FFFF"/>
                </a:solidFill>
              </a:rPr>
              <a:t>čat</a:t>
            </a:r>
            <a:r>
              <a:rPr lang="sk-SK" sz="4000" dirty="0" smtClean="0">
                <a:solidFill>
                  <a:srgbClr val="FFC000"/>
                </a:solidFill>
              </a:rPr>
              <a:t>ko</a:t>
            </a:r>
            <a:r>
              <a:rPr lang="sk-SK" sz="4000" dirty="0" smtClean="0">
                <a:solidFill>
                  <a:srgbClr val="66FFFF"/>
                </a:solidFill>
              </a:rPr>
              <a:t>. </a:t>
            </a:r>
          </a:p>
          <a:p>
            <a:r>
              <a:rPr lang="sk-SK" sz="4000" dirty="0" smtClean="0">
                <a:solidFill>
                  <a:srgbClr val="66FFFF"/>
                </a:solidFill>
              </a:rPr>
              <a:t>               Bý</a:t>
            </a:r>
            <a:r>
              <a:rPr lang="sk-SK" sz="4000" dirty="0" smtClean="0">
                <a:solidFill>
                  <a:srgbClr val="FFC000"/>
                </a:solidFill>
              </a:rPr>
              <a:t>va</a:t>
            </a:r>
            <a:r>
              <a:rPr lang="sk-SK" sz="4000" dirty="0" smtClean="0">
                <a:solidFill>
                  <a:srgbClr val="66FFFF"/>
                </a:solidFill>
              </a:rPr>
              <a:t> v Rož</a:t>
            </a:r>
            <a:r>
              <a:rPr lang="sk-SK" sz="4000" dirty="0" smtClean="0">
                <a:solidFill>
                  <a:srgbClr val="FFC000"/>
                </a:solidFill>
              </a:rPr>
              <a:t>ňa</a:t>
            </a:r>
            <a:r>
              <a:rPr lang="sk-SK" sz="4000" dirty="0" smtClean="0">
                <a:solidFill>
                  <a:srgbClr val="66FFFF"/>
                </a:solidFill>
              </a:rPr>
              <a:t>ve. </a:t>
            </a:r>
            <a:r>
              <a:rPr lang="sk-SK" sz="4000" dirty="0" smtClean="0">
                <a:solidFill>
                  <a:srgbClr val="FFC000"/>
                </a:solidFill>
              </a:rPr>
              <a:t>Cez</a:t>
            </a:r>
            <a:r>
              <a:rPr lang="sk-SK" sz="4000" dirty="0" smtClean="0">
                <a:solidFill>
                  <a:srgbClr val="66FFFF"/>
                </a:solidFill>
              </a:rPr>
              <a:t> </a:t>
            </a:r>
          </a:p>
          <a:p>
            <a:r>
              <a:rPr lang="sk-SK" sz="4000" dirty="0" smtClean="0">
                <a:solidFill>
                  <a:srgbClr val="66FFFF"/>
                </a:solidFill>
              </a:rPr>
              <a:t>práz</a:t>
            </a:r>
            <a:r>
              <a:rPr lang="sk-SK" sz="4000" dirty="0" smtClean="0">
                <a:solidFill>
                  <a:srgbClr val="FFC000"/>
                </a:solidFill>
              </a:rPr>
              <a:t>dni</a:t>
            </a:r>
            <a:r>
              <a:rPr lang="sk-SK" sz="4000" dirty="0" smtClean="0">
                <a:solidFill>
                  <a:srgbClr val="66FFFF"/>
                </a:solidFill>
              </a:rPr>
              <a:t>ny </a:t>
            </a:r>
            <a:r>
              <a:rPr lang="sk-SK" sz="4000" dirty="0" smtClean="0">
                <a:solidFill>
                  <a:srgbClr val="FFC000"/>
                </a:solidFill>
              </a:rPr>
              <a:t>iš</a:t>
            </a:r>
            <a:r>
              <a:rPr lang="sk-SK" sz="4000" dirty="0" smtClean="0">
                <a:solidFill>
                  <a:srgbClr val="66FFFF"/>
                </a:solidFill>
              </a:rPr>
              <a:t>la </a:t>
            </a:r>
            <a:r>
              <a:rPr lang="sk-SK" sz="4000" dirty="0" smtClean="0">
                <a:solidFill>
                  <a:srgbClr val="FFC000"/>
                </a:solidFill>
              </a:rPr>
              <a:t>k sta</a:t>
            </a:r>
            <a:r>
              <a:rPr lang="sk-SK" sz="4000" dirty="0" smtClean="0">
                <a:solidFill>
                  <a:srgbClr val="66FFFF"/>
                </a:solidFill>
              </a:rPr>
              <a:t>rej </a:t>
            </a:r>
            <a:r>
              <a:rPr lang="sk-SK" sz="4000" dirty="0" smtClean="0">
                <a:solidFill>
                  <a:srgbClr val="FFC000"/>
                </a:solidFill>
              </a:rPr>
              <a:t>ma</a:t>
            </a:r>
            <a:r>
              <a:rPr lang="sk-SK" sz="4000" dirty="0" smtClean="0">
                <a:solidFill>
                  <a:srgbClr val="66FFFF"/>
                </a:solidFill>
              </a:rPr>
              <a:t>me </a:t>
            </a:r>
            <a:r>
              <a:rPr lang="sk-SK" sz="4000" dirty="0" smtClean="0">
                <a:solidFill>
                  <a:srgbClr val="FFC000"/>
                </a:solidFill>
              </a:rPr>
              <a:t>do</a:t>
            </a:r>
            <a:r>
              <a:rPr lang="sk-SK" sz="4000" dirty="0" smtClean="0">
                <a:solidFill>
                  <a:srgbClr val="66FFFF"/>
                </a:solidFill>
              </a:rPr>
              <a:t> </a:t>
            </a:r>
          </a:p>
          <a:p>
            <a:r>
              <a:rPr lang="sk-SK" sz="4000" dirty="0" smtClean="0">
                <a:solidFill>
                  <a:srgbClr val="66FFFF"/>
                </a:solidFill>
              </a:rPr>
              <a:t>Bet</a:t>
            </a:r>
            <a:r>
              <a:rPr lang="sk-SK" sz="4000" dirty="0" smtClean="0">
                <a:solidFill>
                  <a:srgbClr val="FFC000"/>
                </a:solidFill>
              </a:rPr>
              <a:t>lia</a:t>
            </a:r>
            <a:r>
              <a:rPr lang="sk-SK" sz="4000" dirty="0" smtClean="0">
                <a:solidFill>
                  <a:srgbClr val="66FFFF"/>
                </a:solidFill>
              </a:rPr>
              <a:t>ra. </a:t>
            </a:r>
            <a:r>
              <a:rPr lang="sk-SK" sz="4000" dirty="0" smtClean="0">
                <a:solidFill>
                  <a:srgbClr val="FFC000"/>
                </a:solidFill>
              </a:rPr>
              <a:t>Ra</a:t>
            </a:r>
            <a:r>
              <a:rPr lang="sk-SK" sz="4000" dirty="0" smtClean="0">
                <a:solidFill>
                  <a:srgbClr val="66FFFF"/>
                </a:solidFill>
              </a:rPr>
              <a:t>da sa </a:t>
            </a:r>
            <a:r>
              <a:rPr lang="sk-SK" sz="4000" dirty="0" smtClean="0">
                <a:solidFill>
                  <a:srgbClr val="FFC000"/>
                </a:solidFill>
              </a:rPr>
              <a:t>kor</a:t>
            </a:r>
            <a:r>
              <a:rPr lang="sk-SK" sz="4000" dirty="0" smtClean="0">
                <a:solidFill>
                  <a:srgbClr val="66FFFF"/>
                </a:solidFill>
              </a:rPr>
              <a:t>ču</a:t>
            </a:r>
            <a:r>
              <a:rPr lang="sk-SK" sz="4000" dirty="0" smtClean="0">
                <a:solidFill>
                  <a:srgbClr val="FFC000"/>
                </a:solidFill>
              </a:rPr>
              <a:t>ľu</a:t>
            </a:r>
            <a:r>
              <a:rPr lang="sk-SK" sz="4000" dirty="0" smtClean="0">
                <a:solidFill>
                  <a:srgbClr val="66FFFF"/>
                </a:solidFill>
              </a:rPr>
              <a:t>je </a:t>
            </a:r>
            <a:r>
              <a:rPr lang="sk-SK" sz="4000" dirty="0" smtClean="0">
                <a:solidFill>
                  <a:srgbClr val="FFC000"/>
                </a:solidFill>
              </a:rPr>
              <a:t>na</a:t>
            </a:r>
            <a:r>
              <a:rPr lang="sk-SK" sz="4000" dirty="0" smtClean="0">
                <a:solidFill>
                  <a:srgbClr val="66FFFF"/>
                </a:solidFill>
              </a:rPr>
              <a:t> </a:t>
            </a:r>
          </a:p>
          <a:p>
            <a:r>
              <a:rPr lang="sk-SK" sz="4000" dirty="0" smtClean="0">
                <a:solidFill>
                  <a:srgbClr val="66FFFF"/>
                </a:solidFill>
              </a:rPr>
              <a:t>za</a:t>
            </a:r>
            <a:r>
              <a:rPr lang="sk-SK" sz="4000" dirty="0" smtClean="0">
                <a:solidFill>
                  <a:srgbClr val="FFC000"/>
                </a:solidFill>
              </a:rPr>
              <a:t>mrz</a:t>
            </a:r>
            <a:r>
              <a:rPr lang="sk-SK" sz="4000" dirty="0" smtClean="0">
                <a:solidFill>
                  <a:srgbClr val="66FFFF"/>
                </a:solidFill>
              </a:rPr>
              <a:t>nu</a:t>
            </a:r>
            <a:r>
              <a:rPr lang="sk-SK" sz="4000" dirty="0" smtClean="0">
                <a:solidFill>
                  <a:srgbClr val="FFC000"/>
                </a:solidFill>
              </a:rPr>
              <a:t>tom</a:t>
            </a:r>
            <a:r>
              <a:rPr lang="sk-SK" sz="4000" dirty="0" smtClean="0">
                <a:solidFill>
                  <a:srgbClr val="66FFFF"/>
                </a:solidFill>
              </a:rPr>
              <a:t> ryb</a:t>
            </a:r>
            <a:r>
              <a:rPr lang="sk-SK" sz="4000" dirty="0" smtClean="0">
                <a:solidFill>
                  <a:srgbClr val="FFC000"/>
                </a:solidFill>
              </a:rPr>
              <a:t>ní</a:t>
            </a:r>
            <a:r>
              <a:rPr lang="sk-SK" sz="4000" dirty="0" smtClean="0">
                <a:solidFill>
                  <a:srgbClr val="66FFFF"/>
                </a:solidFill>
              </a:rPr>
              <a:t>ku </a:t>
            </a:r>
            <a:r>
              <a:rPr lang="sk-SK" sz="4000" dirty="0" smtClean="0">
                <a:solidFill>
                  <a:srgbClr val="FFC000"/>
                </a:solidFill>
              </a:rPr>
              <a:t>v par</a:t>
            </a:r>
            <a:r>
              <a:rPr lang="sk-SK" sz="4000" dirty="0" smtClean="0">
                <a:solidFill>
                  <a:srgbClr val="66FFFF"/>
                </a:solidFill>
              </a:rPr>
              <a:t>ku. </a:t>
            </a:r>
            <a:r>
              <a:rPr lang="sk-SK" sz="4000" dirty="0" smtClean="0">
                <a:solidFill>
                  <a:srgbClr val="FFC000"/>
                </a:solidFill>
              </a:rPr>
              <a:t>Jej</a:t>
            </a:r>
            <a:r>
              <a:rPr lang="sk-SK" sz="4000" dirty="0" smtClean="0">
                <a:solidFill>
                  <a:srgbClr val="66FFFF"/>
                </a:solidFill>
              </a:rPr>
              <a:t> </a:t>
            </a:r>
          </a:p>
          <a:p>
            <a:r>
              <a:rPr lang="sk-SK" sz="4000" dirty="0" smtClean="0">
                <a:solidFill>
                  <a:srgbClr val="66FFFF"/>
                </a:solidFill>
              </a:rPr>
              <a:t>ses</a:t>
            </a:r>
            <a:r>
              <a:rPr lang="sk-SK" sz="4000" dirty="0" smtClean="0">
                <a:solidFill>
                  <a:srgbClr val="FFC000"/>
                </a:solidFill>
              </a:rPr>
              <a:t>tra</a:t>
            </a:r>
            <a:r>
              <a:rPr lang="sk-SK" sz="4000" dirty="0" smtClean="0">
                <a:solidFill>
                  <a:srgbClr val="66FFFF"/>
                </a:solidFill>
              </a:rPr>
              <a:t> Zor</a:t>
            </a:r>
            <a:r>
              <a:rPr lang="sk-SK" sz="4000" dirty="0" smtClean="0">
                <a:solidFill>
                  <a:srgbClr val="FFC000"/>
                </a:solidFill>
              </a:rPr>
              <a:t>ka</a:t>
            </a:r>
            <a:r>
              <a:rPr lang="sk-SK" sz="4000" dirty="0" smtClean="0">
                <a:solidFill>
                  <a:srgbClr val="66FFFF"/>
                </a:solidFill>
              </a:rPr>
              <a:t> ro</a:t>
            </a:r>
            <a:r>
              <a:rPr lang="sk-SK" sz="4000" dirty="0" smtClean="0">
                <a:solidFill>
                  <a:srgbClr val="FFC000"/>
                </a:solidFill>
              </a:rPr>
              <a:t>bí</a:t>
            </a:r>
            <a:r>
              <a:rPr lang="sk-SK" sz="4000" dirty="0" smtClean="0">
                <a:solidFill>
                  <a:srgbClr val="66FFFF"/>
                </a:solidFill>
              </a:rPr>
              <a:t> pi</a:t>
            </a:r>
            <a:r>
              <a:rPr lang="sk-SK" sz="4000" dirty="0" smtClean="0">
                <a:solidFill>
                  <a:srgbClr val="FFC000"/>
                </a:solidFill>
              </a:rPr>
              <a:t>ru</a:t>
            </a:r>
            <a:r>
              <a:rPr lang="sk-SK" sz="4000" dirty="0" smtClean="0">
                <a:solidFill>
                  <a:srgbClr val="66FFFF"/>
                </a:solidFill>
              </a:rPr>
              <a:t>e</a:t>
            </a:r>
            <a:r>
              <a:rPr lang="sk-SK" sz="4000" dirty="0" smtClean="0">
                <a:solidFill>
                  <a:srgbClr val="FFC000"/>
                </a:solidFill>
              </a:rPr>
              <a:t>ty</a:t>
            </a:r>
            <a:r>
              <a:rPr lang="sk-SK" sz="4000" dirty="0" smtClean="0">
                <a:solidFill>
                  <a:srgbClr val="66FFFF"/>
                </a:solidFill>
              </a:rPr>
              <a:t>. </a:t>
            </a:r>
          </a:p>
          <a:p>
            <a:r>
              <a:rPr lang="sk-SK" sz="4000" dirty="0" smtClean="0">
                <a:solidFill>
                  <a:srgbClr val="66FFFF"/>
                </a:solidFill>
              </a:rPr>
              <a:t>Chlap</a:t>
            </a:r>
            <a:r>
              <a:rPr lang="sk-SK" sz="4000" dirty="0" smtClean="0">
                <a:solidFill>
                  <a:srgbClr val="FFC000"/>
                </a:solidFill>
              </a:rPr>
              <a:t>ci </a:t>
            </a:r>
            <a:r>
              <a:rPr lang="sk-SK" sz="4000" dirty="0" smtClean="0">
                <a:solidFill>
                  <a:srgbClr val="66FFFF"/>
                </a:solidFill>
              </a:rPr>
              <a:t>hra</a:t>
            </a:r>
            <a:r>
              <a:rPr lang="sk-SK" sz="4000" dirty="0" smtClean="0">
                <a:solidFill>
                  <a:srgbClr val="FFC000"/>
                </a:solidFill>
              </a:rPr>
              <a:t>jú</a:t>
            </a:r>
            <a:r>
              <a:rPr lang="sk-SK" sz="4000" dirty="0" smtClean="0">
                <a:solidFill>
                  <a:srgbClr val="66FFFF"/>
                </a:solidFill>
              </a:rPr>
              <a:t> ho</a:t>
            </a:r>
            <a:r>
              <a:rPr lang="sk-SK" sz="4000" dirty="0" smtClean="0">
                <a:solidFill>
                  <a:srgbClr val="FFC000"/>
                </a:solidFill>
              </a:rPr>
              <a:t>kej</a:t>
            </a:r>
            <a:r>
              <a:rPr lang="sk-SK" sz="4000" dirty="0" smtClean="0">
                <a:solidFill>
                  <a:srgbClr val="66FFFF"/>
                </a:solidFill>
              </a:rPr>
              <a:t>.</a:t>
            </a:r>
          </a:p>
          <a:p>
            <a:r>
              <a:rPr lang="sk-SK" sz="4000" dirty="0" smtClean="0">
                <a:solidFill>
                  <a:srgbClr val="66FFFF"/>
                </a:solidFill>
              </a:rPr>
              <a:t>Špor</a:t>
            </a:r>
            <a:r>
              <a:rPr lang="sk-SK" sz="4000" dirty="0" smtClean="0">
                <a:solidFill>
                  <a:srgbClr val="FFC000"/>
                </a:solidFill>
              </a:rPr>
              <a:t>tom</a:t>
            </a:r>
            <a:r>
              <a:rPr lang="sk-SK" sz="4000" dirty="0" smtClean="0">
                <a:solidFill>
                  <a:srgbClr val="66FFFF"/>
                </a:solidFill>
              </a:rPr>
              <a:t> k zdra</a:t>
            </a:r>
            <a:r>
              <a:rPr lang="sk-SK" sz="4000" dirty="0" smtClean="0">
                <a:solidFill>
                  <a:srgbClr val="FFC000"/>
                </a:solidFill>
              </a:rPr>
              <a:t>viu</a:t>
            </a:r>
            <a:r>
              <a:rPr lang="sk-SK" sz="4000" dirty="0" smtClean="0">
                <a:solidFill>
                  <a:srgbClr val="66FFFF"/>
                </a:solidFill>
              </a:rPr>
              <a:t>...</a:t>
            </a:r>
          </a:p>
          <a:p>
            <a:r>
              <a:rPr lang="sk-SK" sz="4000" dirty="0" smtClean="0">
                <a:solidFill>
                  <a:srgbClr val="66FFFF"/>
                </a:solidFill>
              </a:rPr>
              <a:t> </a:t>
            </a:r>
          </a:p>
          <a:p>
            <a:endParaRPr lang="sk-SK" sz="400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2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00"/>
                            </p:stCondLst>
                            <p:childTnLst>
                              <p:par>
                                <p:cTn id="3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200"/>
                            </p:stCondLst>
                            <p:childTnLst>
                              <p:par>
                                <p:cTn id="4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200"/>
                            </p:stCondLst>
                            <p:childTnLst>
                              <p:par>
                                <p:cTn id="4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200"/>
                            </p:stCondLst>
                            <p:childTnLst>
                              <p:par>
                                <p:cTn id="5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200"/>
                            </p:stCondLst>
                            <p:childTnLst>
                              <p:par>
                                <p:cTn id="6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200"/>
                            </p:stCondLst>
                            <p:childTnLst>
                              <p:par>
                                <p:cTn id="6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             A NA ZÁVER PERLIČKA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http://</a:t>
            </a:r>
            <a:r>
              <a:rPr lang="sk-SK" dirty="0" smtClean="0">
                <a:solidFill>
                  <a:srgbClr val="FFFF00"/>
                </a:solidFill>
                <a:hlinkClick r:id="rId2"/>
              </a:rPr>
              <a:t>www.youtube.com/watch?feature=player_detailpage&amp;v=Qd6ZDB7Va6U#t=71s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FFFF00"/>
                </a:solidFill>
              </a:rPr>
              <a:t>NABUDÚCE SA NAUČÍME ĎALŠIE PÍSMENKO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dell_vostro_001\AppData\Local\Microsoft\Windows\Temporary Internet Files\Content.IE5\6Y2AUZW1\MC90043246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861048"/>
            <a:ext cx="1978025" cy="19018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59632" y="2132856"/>
            <a:ext cx="6192688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>
                <a:solidFill>
                  <a:srgbClr val="FFFF00"/>
                </a:solidFill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V ÚSTACH NAŠEJ MARIENKY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V DVOCH RADOCH SÚ KAMIENKY.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MELÚ OSTOŠESŤ 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TO, ČO TREBA ZJESŤ.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0" y="1412776"/>
            <a:ext cx="3452192" cy="2664296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3235702" y="1340768"/>
            <a:ext cx="4158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6000" b="1" cap="none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HÁDANKA</a:t>
            </a:r>
            <a:endParaRPr lang="sk-SK" sz="6000" b="1" cap="none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dell_vostro_001\AppData\Local\Microsoft\Windows\Temporary Internet Files\Content.IE5\3X5YO2PE\MP9004096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442" y="3861048"/>
            <a:ext cx="3887502" cy="2593693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1763688" y="4941168"/>
            <a:ext cx="13776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 smtClean="0">
                <a:solidFill>
                  <a:srgbClr val="66FFFF"/>
                </a:solidFill>
              </a:rPr>
              <a:t>ZUBY</a:t>
            </a:r>
            <a:endParaRPr lang="sk-SK" sz="440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6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6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331640" y="2780928"/>
            <a:ext cx="6192688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V PYŽAME JE KONÍK CELÝ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DVOJFAREBNÝ ČIERNOBIELY.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PÁSKOVANÉ NOHY, REBRÁ 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MÁ TÁ PLACHÁ RÝCHLA ...</a:t>
            </a:r>
            <a:endParaRPr lang="sk-SK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0" y="1412776"/>
            <a:ext cx="3452192" cy="2664296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3235702" y="1340768"/>
            <a:ext cx="4158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6000" b="1" cap="none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HÁDANKA</a:t>
            </a:r>
            <a:endParaRPr lang="sk-SK" sz="6000" b="1" cap="none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1763688" y="4941168"/>
            <a:ext cx="1664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 smtClean="0">
                <a:solidFill>
                  <a:srgbClr val="66FFFF"/>
                </a:solidFill>
              </a:rPr>
              <a:t>ZEBRA</a:t>
            </a:r>
            <a:endParaRPr lang="sk-SK" sz="4400" dirty="0">
              <a:solidFill>
                <a:srgbClr val="66FFFF"/>
              </a:solidFill>
            </a:endParaRPr>
          </a:p>
        </p:txBody>
      </p:sp>
      <p:pic>
        <p:nvPicPr>
          <p:cNvPr id="2050" name="Picture 2" descr="C:\Users\dell_vostro_001\AppData\Local\Microsoft\Windows\Temporary Internet Files\Content.IE5\4033BDXB\MC9001973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284984"/>
            <a:ext cx="3605697" cy="318568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6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331640" y="2780928"/>
            <a:ext cx="6192688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STUDENÁ JE AKO ĽAD,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PRITOM JU MÁ KAŽDÝ RÁD.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0" y="1412776"/>
            <a:ext cx="3452192" cy="2664296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3235702" y="1340768"/>
            <a:ext cx="4158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6000" b="1" cap="none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HÁDANKA</a:t>
            </a:r>
            <a:endParaRPr lang="sk-SK" sz="6000" b="1" cap="none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1763688" y="4941168"/>
            <a:ext cx="25731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 smtClean="0">
                <a:solidFill>
                  <a:srgbClr val="66FFFF"/>
                </a:solidFill>
              </a:rPr>
              <a:t>ZMRZLINA</a:t>
            </a:r>
            <a:endParaRPr lang="sk-SK" sz="4400" dirty="0">
              <a:solidFill>
                <a:srgbClr val="66FFFF"/>
              </a:solidFill>
            </a:endParaRPr>
          </a:p>
        </p:txBody>
      </p:sp>
      <p:pic>
        <p:nvPicPr>
          <p:cNvPr id="3075" name="Picture 3" descr="C:\Users\dell_vostro_001\AppData\Local\Microsoft\Windows\Temporary Internet Files\Content.IE5\QAIF7FVF\MP9004067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933056"/>
            <a:ext cx="3601870" cy="25214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87624" y="2708920"/>
            <a:ext cx="6192688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KEĎ ZASTANEŠ PRED DVERAMI,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NEMUSÍŠ HO STISNÚŤ VEĽMI.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STAČÍ IBA PRSTA KONČEK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HNEĎ SA OZVE. ŽE ČO? ... </a:t>
            </a:r>
            <a:endParaRPr lang="sk-SK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0" y="1412776"/>
            <a:ext cx="3452192" cy="2664296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3235702" y="1340768"/>
            <a:ext cx="4158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6000" b="1" cap="none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HÁDANKA</a:t>
            </a:r>
            <a:endParaRPr lang="sk-SK" sz="6000" b="1" cap="none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1763688" y="4941168"/>
            <a:ext cx="23701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 smtClean="0">
                <a:solidFill>
                  <a:srgbClr val="66FFFF"/>
                </a:solidFill>
              </a:rPr>
              <a:t>ZVONČEK</a:t>
            </a:r>
            <a:endParaRPr lang="sk-SK" sz="4400" dirty="0">
              <a:solidFill>
                <a:srgbClr val="66FFFF"/>
              </a:solidFill>
            </a:endParaRPr>
          </a:p>
        </p:txBody>
      </p:sp>
      <p:pic>
        <p:nvPicPr>
          <p:cNvPr id="4099" name="Picture 3" descr="C:\Users\dell_vostro_001\AppData\Local\Microsoft\Windows\Temporary Internet Files\Content.IE5\JFE6RQN3\MC90034038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231847"/>
            <a:ext cx="3635896" cy="362615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6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DETEKTÍVKA S PÍSMENOM Z</a:t>
            </a:r>
            <a:endParaRPr lang="sk-SK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Zástupný symbol obsahu 8"/>
          <p:cNvGraphicFramePr>
            <a:graphicFrameLocks noGrp="1"/>
          </p:cNvGraphicFramePr>
          <p:nvPr>
            <p:ph sz="half" idx="1"/>
          </p:nvPr>
        </p:nvGraphicFramePr>
        <p:xfrm>
          <a:off x="611559" y="1124746"/>
          <a:ext cx="7992890" cy="5317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8"/>
                <a:gridCol w="1598578"/>
                <a:gridCol w="1598578"/>
                <a:gridCol w="1598578"/>
                <a:gridCol w="1598578"/>
              </a:tblGrid>
              <a:tr h="1063446"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1</a:t>
                      </a:r>
                      <a:endParaRPr lang="sk-SK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2</a:t>
                      </a:r>
                      <a:endParaRPr lang="sk-SK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3</a:t>
                      </a:r>
                      <a:endParaRPr lang="sk-SK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4</a:t>
                      </a:r>
                      <a:endParaRPr lang="sk-SK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5</a:t>
                      </a:r>
                      <a:endParaRPr lang="sk-SK" sz="6000" dirty="0"/>
                    </a:p>
                  </a:txBody>
                  <a:tcPr/>
                </a:tc>
              </a:tr>
              <a:tr h="1063446"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VA</a:t>
                      </a:r>
                      <a:endParaRPr lang="sk-SK" sz="6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KE</a:t>
                      </a:r>
                      <a:endParaRPr lang="sk-SK" sz="6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RY</a:t>
                      </a:r>
                      <a:endParaRPr lang="sk-SK" sz="6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ZI</a:t>
                      </a:r>
                      <a:endParaRPr lang="sk-SK" sz="6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HO</a:t>
                      </a:r>
                      <a:endParaRPr lang="sk-SK" sz="6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063446"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ZO</a:t>
                      </a:r>
                      <a:endParaRPr lang="sk-SK" sz="6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MU</a:t>
                      </a:r>
                      <a:endParaRPr lang="sk-SK" sz="6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LA</a:t>
                      </a:r>
                      <a:endParaRPr lang="sk-SK" sz="6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SI</a:t>
                      </a:r>
                      <a:endParaRPr lang="sk-SK" sz="6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VE</a:t>
                      </a:r>
                      <a:endParaRPr lang="sk-SK" sz="6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063446"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TU</a:t>
                      </a:r>
                      <a:endParaRPr lang="sk-SK" sz="6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BI</a:t>
                      </a:r>
                      <a:endParaRPr lang="sk-SK" sz="6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ZE</a:t>
                      </a:r>
                      <a:endParaRPr lang="sk-SK" sz="6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CO</a:t>
                      </a:r>
                      <a:endParaRPr lang="sk-SK" sz="6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PA</a:t>
                      </a:r>
                      <a:endParaRPr lang="sk-SK" sz="6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063446"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NE</a:t>
                      </a:r>
                      <a:endParaRPr lang="sk-SK" sz="6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FA</a:t>
                      </a:r>
                      <a:endParaRPr lang="sk-SK" sz="6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JO</a:t>
                      </a:r>
                      <a:endParaRPr lang="sk-SK" sz="6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GU</a:t>
                      </a:r>
                      <a:endParaRPr lang="sk-SK" sz="6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6000" dirty="0" smtClean="0"/>
                        <a:t>ZA</a:t>
                      </a:r>
                      <a:endParaRPr lang="sk-SK" sz="6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0" y="1412776"/>
            <a:ext cx="3452192" cy="2664296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k-SK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1846260" y="188640"/>
            <a:ext cx="5024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rgbClr val="FF0000"/>
                </a:solidFill>
              </a:rPr>
              <a:t>ČÍTAJ SLOVÁ, VETY... </a:t>
            </a:r>
            <a:endParaRPr lang="sk-SK" sz="4400" b="1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131840" y="1556792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ZI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796136" y="1556792"/>
            <a:ext cx="920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92D050"/>
                </a:solidFill>
              </a:rPr>
              <a:t>MA</a:t>
            </a:r>
            <a:endParaRPr lang="sk-SK" sz="4000" dirty="0">
              <a:solidFill>
                <a:srgbClr val="92D05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3131840" y="2492896"/>
            <a:ext cx="753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ZU</a:t>
            </a:r>
            <a:endParaRPr lang="sk-SK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5940152" y="2492896"/>
            <a:ext cx="718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00B0F0"/>
                </a:solidFill>
              </a:rPr>
              <a:t>ZA</a:t>
            </a:r>
            <a:endParaRPr lang="sk-SK" sz="4000" dirty="0">
              <a:solidFill>
                <a:srgbClr val="00B0F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547664" y="3573016"/>
            <a:ext cx="758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ZO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4355976" y="3573016"/>
            <a:ext cx="76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92D050"/>
                </a:solidFill>
              </a:rPr>
              <a:t>RA</a:t>
            </a:r>
            <a:endParaRPr lang="sk-SK" sz="4000" dirty="0">
              <a:solidFill>
                <a:srgbClr val="92D050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1619672" y="4581128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C000"/>
                </a:solidFill>
              </a:rPr>
              <a:t>ZI</a:t>
            </a:r>
            <a:endParaRPr lang="sk-SK" sz="4000" dirty="0">
              <a:solidFill>
                <a:srgbClr val="FFC000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4283968" y="4581128"/>
            <a:ext cx="691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66FFFF"/>
                </a:solidFill>
              </a:rPr>
              <a:t>TA</a:t>
            </a:r>
            <a:endParaRPr lang="sk-SK" sz="4000" dirty="0">
              <a:solidFill>
                <a:srgbClr val="66FFFF"/>
              </a:solidFill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6876256" y="2492896"/>
            <a:ext cx="1261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0000"/>
                </a:solidFill>
              </a:rPr>
              <a:t>KO</a:t>
            </a:r>
            <a:r>
              <a:rPr lang="sk-SK" sz="4000" dirty="0" smtClean="0">
                <a:solidFill>
                  <a:srgbClr val="FFFF00"/>
                </a:solidFill>
              </a:rPr>
              <a:t>SÍ.</a:t>
            </a:r>
            <a:endParaRPr lang="sk-SK" sz="4000" dirty="0">
              <a:solidFill>
                <a:srgbClr val="FF0000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6804248" y="1556792"/>
            <a:ext cx="1643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0000"/>
                </a:solidFill>
              </a:rPr>
              <a:t>JE   </a:t>
            </a:r>
            <a:r>
              <a:rPr lang="sk-SK" sz="4000" dirty="0" smtClean="0">
                <a:solidFill>
                  <a:srgbClr val="FFFF00"/>
                </a:solidFill>
              </a:rPr>
              <a:t>TU.</a:t>
            </a:r>
            <a:endParaRPr lang="sk-SK" sz="4000" dirty="0">
              <a:solidFill>
                <a:srgbClr val="FF0000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5148064" y="3573016"/>
            <a:ext cx="1122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0000"/>
                </a:solidFill>
              </a:rPr>
              <a:t>PI</a:t>
            </a:r>
            <a:r>
              <a:rPr lang="sk-SK" sz="4000" dirty="0" smtClean="0">
                <a:solidFill>
                  <a:srgbClr val="FFFF00"/>
                </a:solidFill>
              </a:rPr>
              <a:t>JE.</a:t>
            </a:r>
            <a:endParaRPr lang="sk-SK" sz="4000" dirty="0">
              <a:solidFill>
                <a:srgbClr val="FF0000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5148064" y="4581128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0000"/>
                </a:solidFill>
              </a:rPr>
              <a:t>VA</a:t>
            </a:r>
            <a:r>
              <a:rPr lang="sk-SK" sz="4000" dirty="0" smtClean="0">
                <a:solidFill>
                  <a:srgbClr val="FFFF00"/>
                </a:solidFill>
              </a:rPr>
              <a:t>RÍ.</a:t>
            </a:r>
            <a:endParaRPr lang="sk-SK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50"/>
                            </p:stCondLst>
                            <p:childTnLst>
                              <p:par>
                                <p:cTn id="2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3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35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25 -1.11111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1" grpId="1"/>
      <p:bldP spid="12" grpId="0"/>
      <p:bldP spid="13" grpId="0"/>
      <p:bldP spid="13" grpId="1"/>
      <p:bldP spid="14" grpId="0"/>
      <p:bldP spid="15" grpId="0"/>
      <p:bldP spid="15" grpId="1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843808" y="188640"/>
            <a:ext cx="3221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 smtClean="0">
                <a:solidFill>
                  <a:srgbClr val="FF0000"/>
                </a:solidFill>
              </a:rPr>
              <a:t>ČÍTAME VETY</a:t>
            </a:r>
            <a:endParaRPr lang="sk-SK" sz="4400" dirty="0">
              <a:solidFill>
                <a:srgbClr val="FF0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987824" y="1628801"/>
            <a:ext cx="4168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Zu</a:t>
            </a:r>
            <a:r>
              <a:rPr lang="sk-SK" sz="4000" dirty="0" smtClean="0">
                <a:solidFill>
                  <a:srgbClr val="FF0000"/>
                </a:solidFill>
              </a:rPr>
              <a:t>za</a:t>
            </a:r>
            <a:r>
              <a:rPr lang="sk-SK" sz="4000" dirty="0" smtClean="0">
                <a:solidFill>
                  <a:srgbClr val="FFFF00"/>
                </a:solidFill>
              </a:rPr>
              <a:t>na   </a:t>
            </a:r>
            <a:r>
              <a:rPr lang="sk-SK" sz="4000" dirty="0" smtClean="0">
                <a:solidFill>
                  <a:srgbClr val="FF0000"/>
                </a:solidFill>
              </a:rPr>
              <a:t>má   </a:t>
            </a:r>
            <a:r>
              <a:rPr lang="sk-SK" sz="4000" dirty="0" smtClean="0">
                <a:solidFill>
                  <a:srgbClr val="FFFF00"/>
                </a:solidFill>
              </a:rPr>
              <a:t>vo</a:t>
            </a:r>
            <a:r>
              <a:rPr lang="sk-SK" sz="4000" dirty="0" smtClean="0">
                <a:solidFill>
                  <a:srgbClr val="FF0000"/>
                </a:solidFill>
              </a:rPr>
              <a:t>zík.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2555776" y="2492896"/>
            <a:ext cx="4218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92D050"/>
                </a:solidFill>
              </a:rPr>
              <a:t>Zi</a:t>
            </a:r>
            <a:r>
              <a:rPr lang="sk-SK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ta   </a:t>
            </a:r>
            <a:r>
              <a:rPr lang="sk-SK" sz="4000" dirty="0" smtClean="0">
                <a:solidFill>
                  <a:srgbClr val="92D050"/>
                </a:solidFill>
              </a:rPr>
              <a:t>sa</a:t>
            </a:r>
            <a:r>
              <a:rPr lang="sk-SK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dí   </a:t>
            </a:r>
            <a:r>
              <a:rPr lang="sk-SK" sz="4000" dirty="0" smtClean="0">
                <a:solidFill>
                  <a:srgbClr val="92D050"/>
                </a:solidFill>
              </a:rPr>
              <a:t>fa</a:t>
            </a:r>
            <a:r>
              <a:rPr lang="sk-SK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zu</a:t>
            </a:r>
            <a:r>
              <a:rPr lang="sk-SK" sz="4000" dirty="0" smtClean="0">
                <a:solidFill>
                  <a:srgbClr val="92D050"/>
                </a:solidFill>
              </a:rPr>
              <a:t>ľu.</a:t>
            </a:r>
            <a:r>
              <a:rPr lang="sk-SK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endParaRPr lang="sk-SK" sz="4000" dirty="0">
              <a:solidFill>
                <a:srgbClr val="92D05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979712" y="3501008"/>
            <a:ext cx="4264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err="1" smtClean="0">
                <a:solidFill>
                  <a:srgbClr val="FFFF00"/>
                </a:solidFill>
              </a:rPr>
              <a:t>Zo</a:t>
            </a:r>
            <a:r>
              <a:rPr lang="sk-SK" sz="4000" dirty="0" err="1" smtClean="0">
                <a:solidFill>
                  <a:srgbClr val="FF0000"/>
                </a:solidFill>
              </a:rPr>
              <a:t>li</a:t>
            </a:r>
            <a:r>
              <a:rPr lang="sk-SK" sz="4000" dirty="0" smtClean="0">
                <a:solidFill>
                  <a:srgbClr val="FF0000"/>
                </a:solidFill>
              </a:rPr>
              <a:t>   </a:t>
            </a:r>
            <a:r>
              <a:rPr lang="sk-SK" sz="4000" dirty="0" smtClean="0">
                <a:solidFill>
                  <a:srgbClr val="FFFF00"/>
                </a:solidFill>
              </a:rPr>
              <a:t>u</a:t>
            </a:r>
            <a:r>
              <a:rPr lang="sk-SK" sz="4000" dirty="0" smtClean="0">
                <a:solidFill>
                  <a:srgbClr val="FF0000"/>
                </a:solidFill>
              </a:rPr>
              <a:t>ka</a:t>
            </a:r>
            <a:r>
              <a:rPr lang="sk-SK" sz="4000" dirty="0" smtClean="0">
                <a:solidFill>
                  <a:srgbClr val="FFFF00"/>
                </a:solidFill>
              </a:rPr>
              <a:t>zu</a:t>
            </a:r>
            <a:r>
              <a:rPr lang="sk-SK" sz="4000" dirty="0" smtClean="0">
                <a:solidFill>
                  <a:srgbClr val="FF0000"/>
                </a:solidFill>
              </a:rPr>
              <a:t>je   </a:t>
            </a:r>
            <a:r>
              <a:rPr lang="sk-SK" sz="4000" dirty="0" smtClean="0">
                <a:solidFill>
                  <a:srgbClr val="FFFF00"/>
                </a:solidFill>
              </a:rPr>
              <a:t>zu</a:t>
            </a:r>
            <a:r>
              <a:rPr lang="sk-SK" sz="4000" dirty="0" smtClean="0">
                <a:solidFill>
                  <a:srgbClr val="FF0000"/>
                </a:solidFill>
              </a:rPr>
              <a:t>by.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547664" y="4509120"/>
            <a:ext cx="4764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92D050"/>
                </a:solidFill>
              </a:rPr>
              <a:t>Zor</a:t>
            </a:r>
            <a:r>
              <a:rPr lang="sk-SK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ka  </a:t>
            </a:r>
            <a:r>
              <a:rPr lang="sk-SK" sz="4000" dirty="0" smtClean="0">
                <a:solidFill>
                  <a:srgbClr val="92D050"/>
                </a:solidFill>
              </a:rPr>
              <a:t>za</a:t>
            </a:r>
            <a:r>
              <a:rPr lang="sk-SK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my</a:t>
            </a:r>
            <a:r>
              <a:rPr lang="sk-SK" sz="4000" dirty="0" smtClean="0">
                <a:solidFill>
                  <a:srgbClr val="92D050"/>
                </a:solidFill>
              </a:rPr>
              <a:t>ká   </a:t>
            </a:r>
            <a:r>
              <a:rPr lang="sk-SK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dve</a:t>
            </a:r>
            <a:r>
              <a:rPr lang="sk-SK" sz="4000" dirty="0" smtClean="0">
                <a:solidFill>
                  <a:srgbClr val="92D050"/>
                </a:solidFill>
              </a:rPr>
              <a:t>re.</a:t>
            </a:r>
            <a:endParaRPr lang="sk-SK" sz="4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sz="half" idx="4294967295"/>
          </p:nvPr>
        </p:nvSpPr>
        <p:spPr>
          <a:xfrm>
            <a:off x="5691188" y="1412875"/>
            <a:ext cx="3452812" cy="2663825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763688" y="188640"/>
            <a:ext cx="6384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rgbClr val="FF0000"/>
                </a:solidFill>
              </a:rPr>
              <a:t>ZLATKO MÁ KAMARÁTOV</a:t>
            </a:r>
            <a:endParaRPr lang="sk-SK" sz="4400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dell_vostro_001\AppData\Local\Microsoft\Windows\Temporary Internet Files\Content.IE5\QAIF7FVF\MC9004106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836712"/>
            <a:ext cx="4602178" cy="2343339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1475656" y="4149080"/>
            <a:ext cx="1556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66FFFF"/>
                </a:solidFill>
              </a:rPr>
              <a:t>ZUZKA</a:t>
            </a:r>
            <a:endParaRPr lang="sk-SK" sz="4000" dirty="0">
              <a:solidFill>
                <a:srgbClr val="66FFFF"/>
              </a:solidFill>
            </a:endParaRPr>
          </a:p>
        </p:txBody>
      </p:sp>
      <p:cxnSp>
        <p:nvCxnSpPr>
          <p:cNvPr id="14" name="Rovná spojovacia šípka 13"/>
          <p:cNvCxnSpPr>
            <a:stCxn id="11" idx="0"/>
          </p:cNvCxnSpPr>
          <p:nvPr/>
        </p:nvCxnSpPr>
        <p:spPr>
          <a:xfrm flipV="1">
            <a:off x="2254074" y="2996952"/>
            <a:ext cx="949774" cy="115212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/>
          <p:cNvSpPr txBox="1"/>
          <p:nvPr/>
        </p:nvSpPr>
        <p:spPr>
          <a:xfrm>
            <a:off x="6660232" y="3501008"/>
            <a:ext cx="1556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ZOLKO</a:t>
            </a:r>
            <a:endParaRPr lang="sk-SK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Rovná spojovacia šípka 16"/>
          <p:cNvCxnSpPr>
            <a:stCxn id="15" idx="0"/>
          </p:cNvCxnSpPr>
          <p:nvPr/>
        </p:nvCxnSpPr>
        <p:spPr>
          <a:xfrm flipH="1" flipV="1">
            <a:off x="6804248" y="2708920"/>
            <a:ext cx="634467" cy="7920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2987824" y="5085184"/>
            <a:ext cx="1061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ZITA</a:t>
            </a:r>
            <a:endParaRPr lang="sk-SK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0" name="Rovná spojovacia šípka 19"/>
          <p:cNvCxnSpPr>
            <a:stCxn id="18" idx="0"/>
          </p:cNvCxnSpPr>
          <p:nvPr/>
        </p:nvCxnSpPr>
        <p:spPr>
          <a:xfrm flipV="1">
            <a:off x="3518579" y="3284984"/>
            <a:ext cx="765389" cy="1800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kTextu 20"/>
          <p:cNvSpPr txBox="1"/>
          <p:nvPr/>
        </p:nvSpPr>
        <p:spPr>
          <a:xfrm>
            <a:off x="4788024" y="4149080"/>
            <a:ext cx="1904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rgbClr val="FFC000"/>
                </a:solidFill>
              </a:rPr>
              <a:t>ZDENKO</a:t>
            </a:r>
            <a:endParaRPr lang="sk-SK" sz="4000" dirty="0">
              <a:solidFill>
                <a:srgbClr val="FFC000"/>
              </a:solidFill>
            </a:endParaRPr>
          </a:p>
        </p:txBody>
      </p:sp>
      <p:cxnSp>
        <p:nvCxnSpPr>
          <p:cNvPr id="23" name="Rovná spojovacia šípka 22"/>
          <p:cNvCxnSpPr>
            <a:stCxn id="21" idx="0"/>
          </p:cNvCxnSpPr>
          <p:nvPr/>
        </p:nvCxnSpPr>
        <p:spPr>
          <a:xfrm flipH="1" flipV="1">
            <a:off x="5508104" y="3212976"/>
            <a:ext cx="232136" cy="93610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17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2"/>
      <p:bldP spid="15" grpId="0"/>
      <p:bldP spid="18" grpId="0"/>
      <p:bldP spid="21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267</Words>
  <Application>Microsoft Office PowerPoint</Application>
  <PresentationFormat>Prezentácia na obrazovke (4:3)</PresentationFormat>
  <Paragraphs>128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Snímka 1</vt:lpstr>
      <vt:lpstr>Snímka 2</vt:lpstr>
      <vt:lpstr>Snímka 3</vt:lpstr>
      <vt:lpstr>Snímka 4</vt:lpstr>
      <vt:lpstr>Snímka 5</vt:lpstr>
      <vt:lpstr>DETEKTÍVKA S PÍSMENOM Z</vt:lpstr>
      <vt:lpstr>Snímka 7</vt:lpstr>
      <vt:lpstr>Snímka 8</vt:lpstr>
      <vt:lpstr>Snímka 9</vt:lpstr>
      <vt:lpstr>ČÍTAJ PÍSANÉ SLOVÁ</vt:lpstr>
      <vt:lpstr>Snímka 11</vt:lpstr>
      <vt:lpstr>Snímka 12</vt:lpstr>
      <vt:lpstr>Snímka 13</vt:lpstr>
      <vt:lpstr>             A NA ZÁVER PERLIČKA</vt:lpstr>
      <vt:lpstr>NABUDÚCE SA NAUČÍME ĎALŠIE PÍSMENKO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Vierka</dc:creator>
  <cp:lastModifiedBy>SPU</cp:lastModifiedBy>
  <cp:revision>55</cp:revision>
  <dcterms:created xsi:type="dcterms:W3CDTF">2010-12-14T14:42:26Z</dcterms:created>
  <dcterms:modified xsi:type="dcterms:W3CDTF">2012-05-28T16:21:36Z</dcterms:modified>
</cp:coreProperties>
</file>