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youtube.com/watch?v=em1HyAiU7LM&amp;feature=player_detailpag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772400" cy="1470025"/>
          </a:xfrm>
        </p:spPr>
        <p:txBody>
          <a:bodyPr>
            <a:normAutofit/>
          </a:bodyPr>
          <a:lstStyle/>
          <a:p>
            <a:r>
              <a:rPr lang="sk-SK" sz="6600" dirty="0" smtClean="0"/>
              <a:t>UPRŠANÉ PÍSMENKÁ</a:t>
            </a:r>
            <a:endParaRPr lang="sk-SK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9600" dirty="0" smtClean="0">
                <a:solidFill>
                  <a:srgbClr val="00B0F0"/>
                </a:solidFill>
              </a:rPr>
              <a:t>Ŕ </a:t>
            </a:r>
            <a:r>
              <a:rPr lang="sk-SK" sz="9600" dirty="0" err="1" smtClean="0">
                <a:solidFill>
                  <a:srgbClr val="00B0F0"/>
                </a:solidFill>
              </a:rPr>
              <a:t>ŕ</a:t>
            </a:r>
            <a:r>
              <a:rPr lang="sk-SK" sz="9600" dirty="0" smtClean="0">
                <a:solidFill>
                  <a:srgbClr val="00B0F0"/>
                </a:solidFill>
              </a:rPr>
              <a:t>      Ĺ </a:t>
            </a:r>
            <a:r>
              <a:rPr lang="sk-SK" sz="9600" dirty="0" err="1" smtClean="0">
                <a:solidFill>
                  <a:srgbClr val="00B0F0"/>
                </a:solidFill>
              </a:rPr>
              <a:t>ĺ</a:t>
            </a:r>
            <a:endParaRPr lang="sk-SK" sz="9600" dirty="0">
              <a:solidFill>
                <a:srgbClr val="00B0F0"/>
              </a:solidFill>
            </a:endParaRPr>
          </a:p>
        </p:txBody>
      </p:sp>
      <p:pic>
        <p:nvPicPr>
          <p:cNvPr id="1030" name="Picture 6" descr="https://encrypted-tbn2.google.com/images?q=tbn:ANd9GcRDrY63EwOfeqN0kqIKpOEhw9zMeVMvvoMLXzjb21v8FfiaEMd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88640"/>
            <a:ext cx="2105025" cy="2171701"/>
          </a:xfrm>
          <a:prstGeom prst="rect">
            <a:avLst/>
          </a:prstGeom>
          <a:noFill/>
        </p:spPr>
      </p:pic>
      <p:pic>
        <p:nvPicPr>
          <p:cNvPr id="7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1693892">
            <a:off x="6839507" y="514814"/>
            <a:ext cx="864096" cy="1584176"/>
          </a:xfrm>
          <a:prstGeom prst="rect">
            <a:avLst/>
          </a:prstGeom>
          <a:noFill/>
        </p:spPr>
      </p:pic>
      <p:pic>
        <p:nvPicPr>
          <p:cNvPr id="8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1693892">
            <a:off x="1294892" y="514814"/>
            <a:ext cx="864096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VYČÍTANKA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Pri potoku stojí vŕba.</a:t>
            </a:r>
          </a:p>
          <a:p>
            <a:r>
              <a:rPr lang="sk-SK" dirty="0" smtClean="0"/>
              <a:t>Pod ňou sa hrá detí hŕba.</a:t>
            </a:r>
          </a:p>
          <a:p>
            <a:r>
              <a:rPr lang="sk-SK" dirty="0" smtClean="0"/>
              <a:t>Je tam krik a veľký zhon,</a:t>
            </a:r>
          </a:p>
          <a:p>
            <a:r>
              <a:rPr lang="sk-SK" dirty="0" smtClean="0"/>
              <a:t>a ty, Jurko, hybaj von!</a:t>
            </a:r>
            <a:endParaRPr lang="sk-SK" dirty="0"/>
          </a:p>
        </p:txBody>
      </p:sp>
      <p:pic>
        <p:nvPicPr>
          <p:cNvPr id="14338" name="Picture 2" descr="http://mamlas.com/mamlasco/Letavy/Vrb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852936"/>
            <a:ext cx="2549566" cy="2664296"/>
          </a:xfrm>
          <a:prstGeom prst="rect">
            <a:avLst/>
          </a:prstGeom>
          <a:noFill/>
        </p:spPr>
      </p:pic>
      <p:pic>
        <p:nvPicPr>
          <p:cNvPr id="14340" name="Picture 4" descr="https://encrypted-tbn0.google.com/images?q=tbn:ANd9GcSZazYfL6Po7C48RjVkbyyNgk6ut-JvTZ4XXwIg3IAxUzqy4SLkh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221088"/>
            <a:ext cx="2705100" cy="1695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6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6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6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6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BÁSEŇ O ŔŔŔŔŔŔŔŔŔ...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Zablýskalo sa, zarachotilo,</a:t>
            </a:r>
          </a:p>
          <a:p>
            <a:r>
              <a:rPr lang="sk-SK" dirty="0" smtClean="0"/>
              <a:t>udrel hrom,</a:t>
            </a:r>
          </a:p>
          <a:p>
            <a:r>
              <a:rPr lang="sk-SK" dirty="0" smtClean="0"/>
              <a:t>tisíc </a:t>
            </a:r>
            <a:r>
              <a:rPr lang="sk-SK" dirty="0" err="1" smtClean="0"/>
              <a:t>ŕŕŕŕŕŕŕŕŕ</a:t>
            </a:r>
            <a:r>
              <a:rPr lang="sk-SK" dirty="0" smtClean="0"/>
              <a:t> sa rozsypalo</a:t>
            </a:r>
          </a:p>
          <a:p>
            <a:r>
              <a:rPr lang="sk-SK" dirty="0" smtClean="0"/>
              <a:t>za mračnom.</a:t>
            </a:r>
          </a:p>
          <a:p>
            <a:r>
              <a:rPr lang="sk-SK" dirty="0" smtClean="0"/>
              <a:t>Kde je veľa rachotu a hrmotu,</a:t>
            </a:r>
          </a:p>
          <a:p>
            <a:r>
              <a:rPr lang="sk-SK" dirty="0" smtClean="0"/>
              <a:t>tam </a:t>
            </a:r>
            <a:r>
              <a:rPr lang="sk-SK" dirty="0" err="1" smtClean="0"/>
              <a:t>ŕŕŕŕŕŕŕŕŕ</a:t>
            </a:r>
            <a:r>
              <a:rPr lang="sk-SK" dirty="0" smtClean="0"/>
              <a:t> máva dôležitú robotu.</a:t>
            </a:r>
            <a:endParaRPr lang="sk-SK" dirty="0"/>
          </a:p>
        </p:txBody>
      </p:sp>
      <p:pic>
        <p:nvPicPr>
          <p:cNvPr id="15362" name="Picture 2" descr="https://encrypted-tbn0.google.com/images?q=tbn:ANd9GcSPgrEVMv5WzwJ6eclWVl1Mo3DGs3PCnhZOOng4gj3Vm6yAi1JQB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844824"/>
            <a:ext cx="2466975" cy="1847851"/>
          </a:xfrm>
          <a:prstGeom prst="rect">
            <a:avLst/>
          </a:prstGeom>
          <a:noFill/>
        </p:spPr>
      </p:pic>
      <p:pic>
        <p:nvPicPr>
          <p:cNvPr id="15364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7452320" y="4221088"/>
            <a:ext cx="864096" cy="1584176"/>
          </a:xfrm>
          <a:prstGeom prst="rect">
            <a:avLst/>
          </a:prstGeom>
          <a:noFill/>
        </p:spPr>
      </p:pic>
      <p:pic>
        <p:nvPicPr>
          <p:cNvPr id="7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6004499" y="5183381"/>
            <a:ext cx="864096" cy="1584176"/>
          </a:xfrm>
          <a:prstGeom prst="rect">
            <a:avLst/>
          </a:prstGeom>
          <a:noFill/>
        </p:spPr>
      </p:pic>
      <p:pic>
        <p:nvPicPr>
          <p:cNvPr id="8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4852372" y="5183382"/>
            <a:ext cx="864096" cy="1584176"/>
          </a:xfrm>
          <a:prstGeom prst="rect">
            <a:avLst/>
          </a:prstGeom>
          <a:noFill/>
        </p:spPr>
      </p:pic>
      <p:pic>
        <p:nvPicPr>
          <p:cNvPr id="9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3556227" y="5183382"/>
            <a:ext cx="864096" cy="1584176"/>
          </a:xfrm>
          <a:prstGeom prst="rect">
            <a:avLst/>
          </a:prstGeom>
          <a:noFill/>
        </p:spPr>
      </p:pic>
      <p:pic>
        <p:nvPicPr>
          <p:cNvPr id="10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2332092" y="5183381"/>
            <a:ext cx="864096" cy="1584176"/>
          </a:xfrm>
          <a:prstGeom prst="rect">
            <a:avLst/>
          </a:prstGeom>
          <a:noFill/>
        </p:spPr>
      </p:pic>
      <p:pic>
        <p:nvPicPr>
          <p:cNvPr id="11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1323978" y="5183381"/>
            <a:ext cx="864096" cy="1584176"/>
          </a:xfrm>
          <a:prstGeom prst="rect">
            <a:avLst/>
          </a:prstGeom>
          <a:noFill/>
        </p:spPr>
      </p:pic>
      <p:pic>
        <p:nvPicPr>
          <p:cNvPr id="12" name="Picture 4" descr="https://encrypted-tbn1.google.com/images?q=tbn:ANd9GcTv16ll0xeVaIN4P3bPXj-SKu2-5yF6z7tK4KVO36SvOy18sLDL"/>
          <p:cNvPicPr>
            <a:picLocks noChangeAspect="1" noChangeArrowheads="1"/>
          </p:cNvPicPr>
          <p:nvPr/>
        </p:nvPicPr>
        <p:blipFill>
          <a:blip r:embed="rId3" cstate="print"/>
          <a:srcRect l="21236" t="10685" r="27799" b="30545"/>
          <a:stretch>
            <a:fillRect/>
          </a:stretch>
        </p:blipFill>
        <p:spPr bwMode="auto">
          <a:xfrm rot="996429">
            <a:off x="387875" y="4959603"/>
            <a:ext cx="864096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4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400"/>
                            </p:stCondLst>
                            <p:childTnLst>
                              <p:par>
                                <p:cTn id="4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4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9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4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9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4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9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4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ČÍTAJ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971601" y="1412776"/>
            <a:ext cx="74824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</a:t>
            </a:r>
            <a:r>
              <a:rPr lang="sk-SK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ŕ</a:t>
            </a:r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vŕ</a:t>
            </a:r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cŕ</a:t>
            </a:r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mŕ</a:t>
            </a:r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sŕ</a:t>
            </a:r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  <a:endParaRPr lang="sk-SK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358627" y="2967335"/>
            <a:ext cx="64267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</a:t>
            </a:r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ŕ     bŕ     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fŕ</a:t>
            </a:r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chŕ</a:t>
            </a:r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tŕ</a:t>
            </a:r>
            <a:endParaRPr lang="sk-SK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213" y="4797152"/>
            <a:ext cx="816922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k-SK" sz="5400" b="1" dirty="0" smtClean="0">
                <a:ln/>
                <a:solidFill>
                  <a:schemeClr val="accent3"/>
                </a:solidFill>
              </a:rPr>
              <a:t>v</a:t>
            </a:r>
            <a:r>
              <a:rPr lang="sk-SK" sz="5400" b="1" cap="none" spc="0" dirty="0" smtClean="0">
                <a:ln/>
                <a:solidFill>
                  <a:schemeClr val="accent3"/>
                </a:solidFill>
                <a:effectLst/>
              </a:rPr>
              <a:t>ŕba     na vŕbe     pod vŕbou</a:t>
            </a:r>
          </a:p>
          <a:p>
            <a:pPr algn="ctr"/>
            <a:r>
              <a:rPr lang="sk-SK" sz="5400" b="1" dirty="0" smtClean="0">
                <a:ln/>
                <a:solidFill>
                  <a:schemeClr val="accent3"/>
                </a:solidFill>
              </a:rPr>
              <a:t>pri vŕbe     za vŕbou</a:t>
            </a:r>
            <a:endParaRPr lang="sk-SK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ČÍTAJ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1683324" y="1844824"/>
            <a:ext cx="59910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vĺ</a:t>
            </a:r>
            <a:r>
              <a:rPr lang="sk-SK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</a:t>
            </a:r>
            <a:r>
              <a:rPr lang="sk-SK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stĺ</a:t>
            </a:r>
            <a:r>
              <a:rPr lang="sk-SK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</a:t>
            </a:r>
            <a:r>
              <a:rPr lang="sk-SK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kĺ</a:t>
            </a:r>
            <a:r>
              <a:rPr lang="sk-SK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</a:t>
            </a:r>
            <a:r>
              <a:rPr lang="sk-SK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bĺ</a:t>
            </a:r>
            <a:r>
              <a:rPr lang="sk-SK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</a:t>
            </a:r>
            <a:r>
              <a:rPr lang="sk-SK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žĺ</a:t>
            </a:r>
            <a:endParaRPr lang="sk-SK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499689" y="2967335"/>
            <a:ext cx="61446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</a:t>
            </a:r>
            <a:r>
              <a:rPr lang="sk-SK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ĺ</a:t>
            </a:r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pĺ</a:t>
            </a:r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dĺ</a:t>
            </a:r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cĺ</a:t>
            </a:r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</a:t>
            </a:r>
            <a:r>
              <a:rPr lang="sk-SK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hĺ</a:t>
            </a:r>
            <a:endParaRPr lang="sk-SK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1834709" y="4581128"/>
            <a:ext cx="589731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k-SK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Vlk – ale: </a:t>
            </a:r>
          </a:p>
          <a:p>
            <a:pPr algn="ctr"/>
            <a:r>
              <a:rPr lang="sk-SK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vĺčik   </a:t>
            </a:r>
            <a:r>
              <a:rPr lang="sk-SK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vĺčatko</a:t>
            </a:r>
            <a:r>
              <a:rPr lang="sk-SK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vĺča</a:t>
            </a:r>
            <a:endParaRPr lang="sk-SK" sz="5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SPOJ DVOJICE SLOV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 smtClean="0"/>
              <a:t>kŕdeľ</a:t>
            </a:r>
          </a:p>
          <a:p>
            <a:r>
              <a:rPr lang="sk-SK" dirty="0" smtClean="0"/>
              <a:t>hŕbky</a:t>
            </a:r>
          </a:p>
          <a:p>
            <a:r>
              <a:rPr lang="sk-SK" dirty="0" smtClean="0"/>
              <a:t>tŕnie</a:t>
            </a:r>
          </a:p>
          <a:p>
            <a:r>
              <a:rPr lang="sk-SK" dirty="0" smtClean="0"/>
              <a:t>pŕhľavou</a:t>
            </a:r>
          </a:p>
          <a:p>
            <a:r>
              <a:rPr lang="sk-SK" dirty="0" smtClean="0"/>
              <a:t>vŕtačka</a:t>
            </a:r>
          </a:p>
          <a:p>
            <a:r>
              <a:rPr lang="sk-SK" dirty="0" smtClean="0"/>
              <a:t>vŕšok</a:t>
            </a:r>
          </a:p>
          <a:p>
            <a:r>
              <a:rPr lang="sk-SK" dirty="0" smtClean="0"/>
              <a:t>sŕňa</a:t>
            </a:r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 smtClean="0"/>
              <a:t>na ruži</a:t>
            </a:r>
          </a:p>
          <a:p>
            <a:r>
              <a:rPr lang="sk-SK" dirty="0" smtClean="0"/>
              <a:t>vtákov</a:t>
            </a:r>
          </a:p>
          <a:p>
            <a:r>
              <a:rPr lang="sk-SK" dirty="0" smtClean="0"/>
              <a:t>sena</a:t>
            </a:r>
          </a:p>
          <a:p>
            <a:r>
              <a:rPr lang="sk-SK" dirty="0" smtClean="0"/>
              <a:t>urobí dieru</a:t>
            </a:r>
          </a:p>
          <a:p>
            <a:r>
              <a:rPr lang="sk-SK" dirty="0" smtClean="0"/>
              <a:t>žije v lese</a:t>
            </a:r>
          </a:p>
          <a:p>
            <a:r>
              <a:rPr lang="sk-SK" dirty="0" smtClean="0"/>
              <a:t>za dedinou</a:t>
            </a:r>
          </a:p>
          <a:p>
            <a:r>
              <a:rPr lang="sk-SK" dirty="0" smtClean="0"/>
              <a:t>kŕmime husi</a:t>
            </a:r>
            <a:endParaRPr lang="sk-SK" dirty="0"/>
          </a:p>
        </p:txBody>
      </p:sp>
      <p:cxnSp>
        <p:nvCxnSpPr>
          <p:cNvPr id="6" name="Rovná spojovacia šípka 5"/>
          <p:cNvCxnSpPr/>
          <p:nvPr/>
        </p:nvCxnSpPr>
        <p:spPr>
          <a:xfrm>
            <a:off x="1763688" y="1844824"/>
            <a:ext cx="295232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ovacia šípka 7"/>
          <p:cNvCxnSpPr/>
          <p:nvPr/>
        </p:nvCxnSpPr>
        <p:spPr>
          <a:xfrm>
            <a:off x="1763688" y="2420888"/>
            <a:ext cx="295232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/>
          <p:nvPr/>
        </p:nvCxnSpPr>
        <p:spPr>
          <a:xfrm flipV="1">
            <a:off x="1691680" y="1916832"/>
            <a:ext cx="302433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/>
          <p:nvPr/>
        </p:nvCxnSpPr>
        <p:spPr>
          <a:xfrm>
            <a:off x="2195736" y="3429000"/>
            <a:ext cx="252028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V="1">
            <a:off x="1979712" y="3429000"/>
            <a:ext cx="28083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ovacia šípka 17"/>
          <p:cNvCxnSpPr/>
          <p:nvPr/>
        </p:nvCxnSpPr>
        <p:spPr>
          <a:xfrm>
            <a:off x="1691680" y="4437112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ovacia šípka 19"/>
          <p:cNvCxnSpPr/>
          <p:nvPr/>
        </p:nvCxnSpPr>
        <p:spPr>
          <a:xfrm flipV="1">
            <a:off x="1547664" y="3933056"/>
            <a:ext cx="324036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UTVOR NOVÉ SLOVÁ S PÍSMENKOM Ĺ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107504" y="2204864"/>
            <a:ext cx="5518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 SLZA     =     BEZ __________     </a:t>
            </a:r>
            <a:endParaRPr lang="sk-SK" sz="3200" dirty="0"/>
          </a:p>
        </p:txBody>
      </p:sp>
      <p:sp>
        <p:nvSpPr>
          <p:cNvPr id="4" name="BlokTextu 3"/>
          <p:cNvSpPr txBox="1"/>
          <p:nvPr/>
        </p:nvSpPr>
        <p:spPr>
          <a:xfrm>
            <a:off x="179512" y="2996952"/>
            <a:ext cx="59174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JABLKO     =     BEZ ____________</a:t>
            </a:r>
            <a:endParaRPr lang="sk-SK" sz="3200" dirty="0"/>
          </a:p>
        </p:txBody>
      </p:sp>
      <p:sp>
        <p:nvSpPr>
          <p:cNvPr id="5" name="BlokTextu 4"/>
          <p:cNvSpPr txBox="1"/>
          <p:nvPr/>
        </p:nvSpPr>
        <p:spPr>
          <a:xfrm>
            <a:off x="179512" y="4005064"/>
            <a:ext cx="5310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DLHÝ     =     TÁ ___________</a:t>
            </a:r>
            <a:endParaRPr lang="sk-SK" sz="3200" dirty="0"/>
          </a:p>
        </p:txBody>
      </p:sp>
      <p:sp>
        <p:nvSpPr>
          <p:cNvPr id="7" name="BlokTextu 6"/>
          <p:cNvSpPr txBox="1"/>
          <p:nvPr/>
        </p:nvSpPr>
        <p:spPr>
          <a:xfrm>
            <a:off x="251520" y="5157192"/>
            <a:ext cx="5208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HLBOKÝ     =     TÁ __________</a:t>
            </a:r>
            <a:endParaRPr lang="sk-SK" sz="3200" dirty="0"/>
          </a:p>
        </p:txBody>
      </p:sp>
      <p:sp>
        <p:nvSpPr>
          <p:cNvPr id="8" name="BlokTextu 7"/>
          <p:cNvSpPr txBox="1"/>
          <p:nvPr/>
        </p:nvSpPr>
        <p:spPr>
          <a:xfrm>
            <a:off x="6300192" y="2132856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SĹZ</a:t>
            </a:r>
            <a:endParaRPr lang="sk-SK" sz="3200" dirty="0"/>
          </a:p>
        </p:txBody>
      </p:sp>
      <p:sp>
        <p:nvSpPr>
          <p:cNvPr id="9" name="BlokTextu 8"/>
          <p:cNvSpPr txBox="1"/>
          <p:nvPr/>
        </p:nvSpPr>
        <p:spPr>
          <a:xfrm>
            <a:off x="6228184" y="2996952"/>
            <a:ext cx="1299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 JABĹK</a:t>
            </a:r>
            <a:endParaRPr lang="sk-SK" sz="3200" dirty="0"/>
          </a:p>
        </p:txBody>
      </p:sp>
      <p:sp>
        <p:nvSpPr>
          <p:cNvPr id="10" name="BlokTextu 9"/>
          <p:cNvSpPr txBox="1"/>
          <p:nvPr/>
        </p:nvSpPr>
        <p:spPr>
          <a:xfrm>
            <a:off x="6300192" y="3933056"/>
            <a:ext cx="12538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DĹŽKA</a:t>
            </a:r>
            <a:endParaRPr lang="sk-SK" sz="3200" dirty="0"/>
          </a:p>
        </p:txBody>
      </p:sp>
      <p:sp>
        <p:nvSpPr>
          <p:cNvPr id="11" name="BlokTextu 10"/>
          <p:cNvSpPr txBox="1"/>
          <p:nvPr/>
        </p:nvSpPr>
        <p:spPr>
          <a:xfrm>
            <a:off x="6300192" y="4941168"/>
            <a:ext cx="1287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HĹBKA</a:t>
            </a:r>
            <a:endParaRPr lang="sk-SK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PRECVIČ SI PÍSANIE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 smtClean="0"/>
              <a:t>VŔTAČKA</a:t>
            </a:r>
          </a:p>
          <a:p>
            <a:r>
              <a:rPr lang="sk-SK" dirty="0" smtClean="0"/>
              <a:t>HŔBKA</a:t>
            </a:r>
          </a:p>
          <a:p>
            <a:r>
              <a:rPr lang="sk-SK" dirty="0" smtClean="0"/>
              <a:t>TŔNIE</a:t>
            </a:r>
          </a:p>
          <a:p>
            <a:r>
              <a:rPr lang="sk-SK" dirty="0" smtClean="0"/>
              <a:t>SPŔŠKA</a:t>
            </a:r>
          </a:p>
          <a:p>
            <a:r>
              <a:rPr lang="sk-SK" dirty="0" smtClean="0"/>
              <a:t>VŔŠOK</a:t>
            </a:r>
          </a:p>
          <a:p>
            <a:r>
              <a:rPr lang="sk-SK" dirty="0" smtClean="0"/>
              <a:t>KŔDEĽ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 smtClean="0"/>
              <a:t>TĹČIK</a:t>
            </a:r>
          </a:p>
          <a:p>
            <a:r>
              <a:rPr lang="sk-SK" dirty="0" smtClean="0"/>
              <a:t>KĹZAČKA</a:t>
            </a:r>
          </a:p>
          <a:p>
            <a:r>
              <a:rPr lang="sk-SK" dirty="0" smtClean="0"/>
              <a:t>JABĹČKO</a:t>
            </a:r>
          </a:p>
          <a:p>
            <a:r>
              <a:rPr lang="sk-SK" dirty="0" smtClean="0"/>
              <a:t>STĹPIK</a:t>
            </a:r>
          </a:p>
          <a:p>
            <a:r>
              <a:rPr lang="sk-SK" dirty="0" smtClean="0"/>
              <a:t>ŽĹTOK</a:t>
            </a:r>
          </a:p>
          <a:p>
            <a:r>
              <a:rPr lang="sk-SK" dirty="0" smtClean="0"/>
              <a:t>VĹČATKO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9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3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7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r>
              <a:rPr lang="sk-SK" dirty="0" smtClean="0"/>
              <a:t>A EŠTE NIEČO...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dirty="0" smtClean="0">
                <a:hlinkClick r:id="rId2"/>
              </a:rPr>
              <a:t>http://www.youtube.com/watch?v=em1HyAiU7LM&amp;feature=player_detailpage#t=8s</a:t>
            </a:r>
            <a:endParaRPr lang="sk-SK" dirty="0"/>
          </a:p>
        </p:txBody>
      </p:sp>
      <p:pic>
        <p:nvPicPr>
          <p:cNvPr id="1026" name="Picture 2" descr="https://encrypted-tbn2.google.com/images?q=tbn:ANd9GcQQxV6NK0JAnRpZlW_ahP7SZem9o5iv4Ww4TD5LK3xSbTe8-mAW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3933056"/>
            <a:ext cx="2143125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177</Words>
  <Application>Microsoft Office PowerPoint</Application>
  <PresentationFormat>Prezentácia na obrazovke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UPRŠANÉ PÍSMENKÁ</vt:lpstr>
      <vt:lpstr>VYČÍTANKA</vt:lpstr>
      <vt:lpstr>BÁSEŇ O ŔŔŔŔŔŔŔŔŔ...</vt:lpstr>
      <vt:lpstr>ČÍTAJ</vt:lpstr>
      <vt:lpstr>ČÍTAJ</vt:lpstr>
      <vt:lpstr>SPOJ DVOJICE SLOV</vt:lpstr>
      <vt:lpstr>UTVOR NOVÉ SLOVÁ S PÍSMENKOM Ĺ</vt:lpstr>
      <vt:lpstr>PRECVIČ SI PÍSANIE</vt:lpstr>
      <vt:lpstr>A EŠTE NIEČO...</vt:lpstr>
    </vt:vector>
  </TitlesOfParts>
  <Company>ŠPÚ - projekt Jazyky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SPU</dc:creator>
  <cp:lastModifiedBy>SPU</cp:lastModifiedBy>
  <cp:revision>3</cp:revision>
  <dcterms:created xsi:type="dcterms:W3CDTF">2012-05-02T21:25:17Z</dcterms:created>
  <dcterms:modified xsi:type="dcterms:W3CDTF">2012-05-24T18:08:32Z</dcterms:modified>
</cp:coreProperties>
</file>